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84" r:id="rId3"/>
    <p:sldId id="258" r:id="rId4"/>
    <p:sldId id="259" r:id="rId5"/>
    <p:sldId id="260" r:id="rId6"/>
    <p:sldId id="261" r:id="rId7"/>
    <p:sldId id="287" r:id="rId8"/>
    <p:sldId id="286" r:id="rId9"/>
    <p:sldId id="266" r:id="rId10"/>
    <p:sldId id="291" r:id="rId11"/>
    <p:sldId id="272" r:id="rId12"/>
    <p:sldId id="292" r:id="rId13"/>
    <p:sldId id="293" r:id="rId14"/>
    <p:sldId id="294" r:id="rId15"/>
    <p:sldId id="298" r:id="rId16"/>
    <p:sldId id="289" r:id="rId17"/>
    <p:sldId id="288" r:id="rId18"/>
    <p:sldId id="296" r:id="rId19"/>
    <p:sldId id="297" r:id="rId20"/>
    <p:sldId id="299" r:id="rId21"/>
    <p:sldId id="295" r:id="rId22"/>
    <p:sldId id="263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279" r:id="rId42"/>
  </p:sldIdLst>
  <p:sldSz cx="9144000" cy="6858000" type="screen4x3"/>
  <p:notesSz cx="6858000" cy="9144000"/>
  <p:embeddedFontLst>
    <p:embeddedFont>
      <p:font typeface="Lato" panose="020B0604020202020204" charset="0"/>
      <p:regular r:id="rId44"/>
      <p:bold r:id="rId45"/>
      <p:italic r:id="rId46"/>
      <p:boldItalic r:id="rId47"/>
    </p:embeddedFont>
    <p:embeddedFont>
      <p:font typeface="Raleway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0253"/>
    <a:srgbClr val="7ECEFD"/>
    <a:srgbClr val="FF97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1E7A82-DF0B-4349-ABB5-AA2A006F6BF9}">
  <a:tblStyle styleId="{F51E7A82-DF0B-4349-ABB5-AA2A006F6B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930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1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504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54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604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380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244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178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436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673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87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05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5813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317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6634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2585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5921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7585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355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596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0991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4761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010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1037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839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169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968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5323800"/>
            <a:ext cx="3047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5323800"/>
            <a:ext cx="3047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3047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7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5752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  <a:endParaRPr sz="9600" b="1">
              <a:solidFill>
                <a:srgbClr val="97ABBC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2132900"/>
            <a:ext cx="17103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2132900"/>
            <a:ext cx="17103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17103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2132900"/>
            <a:ext cx="17103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219456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386404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879107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558983" y="603026"/>
            <a:ext cx="7429077" cy="1605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4000" dirty="0"/>
              <a:t>LOCALIZAÇÃO DE FONTES ACÚSTICAS EM CORPOS CILÍNDRICOS DE EXTREMIDADES ELIPSOIDAIS</a:t>
            </a:r>
            <a:endParaRPr sz="4000"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5D1B5475-A6AE-4339-9FCA-A4A2B17AD4C9}"/>
              </a:ext>
            </a:extLst>
          </p:cNvPr>
          <p:cNvSpPr txBox="1">
            <a:spLocks/>
          </p:cNvSpPr>
          <p:nvPr/>
        </p:nvSpPr>
        <p:spPr>
          <a:xfrm>
            <a:off x="558982" y="3705660"/>
            <a:ext cx="7429077" cy="160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3200" dirty="0">
                <a:solidFill>
                  <a:srgbClr val="F20253"/>
                </a:solidFill>
              </a:rPr>
              <a:t>Jéssica Meneguel</a:t>
            </a:r>
          </a:p>
          <a:p>
            <a:r>
              <a:rPr lang="pt-BR" sz="3200" dirty="0">
                <a:solidFill>
                  <a:srgbClr val="F20253"/>
                </a:solidFill>
              </a:rPr>
              <a:t>Leonardo Sirino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774315" y="2882400"/>
            <a:ext cx="7595119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/>
              <a:t>Técnica de ensaio não destrutivo baseada na detecção de ondas mecânicas geradas por defeitos ativos na estrutura.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124;p17">
            <a:extLst>
              <a:ext uri="{FF2B5EF4-FFF2-40B4-BE49-F238E27FC236}">
                <a16:creationId xmlns:a16="http://schemas.microsoft.com/office/drawing/2014/main" id="{AD42EF3A-2A9B-47FD-AE4A-ABF2212F1238}"/>
              </a:ext>
            </a:extLst>
          </p:cNvPr>
          <p:cNvSpPr txBox="1">
            <a:spLocks/>
          </p:cNvSpPr>
          <p:nvPr/>
        </p:nvSpPr>
        <p:spPr>
          <a:xfrm>
            <a:off x="774315" y="255989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>
                <a:solidFill>
                  <a:srgbClr val="97ABBC"/>
                </a:solidFill>
                <a:latin typeface="Raleway"/>
                <a:sym typeface="Raleway"/>
              </a:rPr>
              <a:t>Emissão Acústica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948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Fluxograma do sinal de EA</a:t>
            </a:r>
            <a:endParaRPr dirty="0"/>
          </a:p>
        </p:txBody>
      </p:sp>
      <p:grpSp>
        <p:nvGrpSpPr>
          <p:cNvPr id="245" name="Google Shape;245;p28"/>
          <p:cNvGrpSpPr/>
          <p:nvPr/>
        </p:nvGrpSpPr>
        <p:grpSpPr>
          <a:xfrm>
            <a:off x="5632317" y="2669418"/>
            <a:ext cx="3305700" cy="3483050"/>
            <a:chOff x="5632317" y="1189775"/>
            <a:chExt cx="3305700" cy="3483050"/>
          </a:xfrm>
        </p:grpSpPr>
        <p:sp>
          <p:nvSpPr>
            <p:cNvPr id="246" name="Google Shape;246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20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pt-BR" sz="24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Hit</a:t>
              </a:r>
              <a:endParaRPr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7" name="Google Shape;247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 dirty="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O sistema de aquisição parametriza o sinal elétrico, transformando-o em Hit.</a:t>
              </a:r>
              <a:endParaRPr sz="12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8" name="Google Shape;248;p28"/>
          <p:cNvGrpSpPr/>
          <p:nvPr/>
        </p:nvGrpSpPr>
        <p:grpSpPr>
          <a:xfrm>
            <a:off x="0" y="2669632"/>
            <a:ext cx="3546900" cy="3482836"/>
            <a:chOff x="0" y="1189989"/>
            <a:chExt cx="3546900" cy="3482836"/>
          </a:xfrm>
        </p:grpSpPr>
        <p:sp>
          <p:nvSpPr>
            <p:cNvPr id="249" name="Google Shape;249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pt-BR" sz="24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Onda Mecânica</a:t>
              </a:r>
              <a:endParaRPr sz="24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0" name="Google Shape;250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O defeito gera uma onda mecânica que pode ser detectada por sensor de EA</a:t>
              </a:r>
              <a:r>
                <a:rPr lang="en" sz="1600" dirty="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sz="160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1" name="Google Shape;251;p28"/>
          <p:cNvGrpSpPr/>
          <p:nvPr/>
        </p:nvGrpSpPr>
        <p:grpSpPr>
          <a:xfrm>
            <a:off x="2944204" y="2669418"/>
            <a:ext cx="3305700" cy="3483050"/>
            <a:chOff x="2944204" y="1189775"/>
            <a:chExt cx="3305700" cy="3483050"/>
          </a:xfrm>
        </p:grpSpPr>
        <p:sp>
          <p:nvSpPr>
            <p:cNvPr id="252" name="Google Shape;252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pt-BR" sz="24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Sinal Elétrico</a:t>
              </a:r>
              <a:endParaRPr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 dirty="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O cristal piezelétrico do sensor transforma a deformação proporcionada pela onda mecânica em sinal elétrico.</a:t>
              </a:r>
              <a:endParaRPr sz="12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50112-86A0-46EE-AC0D-F76DB696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 do Hit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AFB271-AB4C-4F0A-8B7B-D840E6A06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A1E7CA-DC63-4F91-9E31-9BE94B83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72" y="1748906"/>
            <a:ext cx="6367656" cy="39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5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50112-86A0-46EE-AC0D-F76DB696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636104" cy="1143000"/>
          </a:xfrm>
        </p:spPr>
        <p:txBody>
          <a:bodyPr/>
          <a:lstStyle/>
          <a:p>
            <a:r>
              <a:rPr lang="pt-BR" dirty="0"/>
              <a:t>Localização de eventos de EA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AFB271-AB4C-4F0A-8B7B-D840E6A06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970D81-3D63-43D6-9CD9-74232A68D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00" y="1734342"/>
            <a:ext cx="5171200" cy="454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2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29E02-B856-4CA7-8099-3424F088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mais que 3 sensores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D2CDE3-1E5A-45AB-943B-4E5CB28DD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507143-914F-466E-AEB2-D3D3E94CB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865928"/>
            <a:ext cx="5124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7ECEFD"/>
                </a:solidFill>
              </a:rPr>
              <a:t>2.</a:t>
            </a:r>
            <a:endParaRPr sz="7200" dirty="0">
              <a:solidFill>
                <a:srgbClr val="7ECEF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Distâncias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vasos</a:t>
            </a:r>
            <a:r>
              <a:rPr lang="en-US" dirty="0"/>
              <a:t> de </a:t>
            </a:r>
            <a:r>
              <a:rPr lang="en-US" dirty="0" err="1"/>
              <a:t>pressão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546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Geodésica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elipsoides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Alternativas</a:t>
            </a:r>
            <a:r>
              <a:rPr lang="en-US" dirty="0"/>
              <a:t> </a:t>
            </a:r>
            <a:r>
              <a:rPr lang="en-US" dirty="0" err="1"/>
              <a:t>existentes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40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93700" y="1305125"/>
            <a:ext cx="3094800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Localização em vasos de pressão</a:t>
            </a:r>
            <a:endParaRPr sz="2400" dirty="0"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893700" y="2362200"/>
            <a:ext cx="3094800" cy="21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Para vasos de pressão com tampos elípticos o cálculo de distância entre pontos é um pouco mais complexo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A geometria do tampo pode ser descrita como um elipsoide da revolução ou esferoide</a:t>
            </a:r>
            <a:endParaRPr sz="18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5858D1-C0CA-46E1-B6DD-4DEE99794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633" y="-13996"/>
            <a:ext cx="3457368" cy="68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4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16419" y="32397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Geodésicas em elipsoides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F11284-C988-4306-9167-23BB353B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4" y="1299657"/>
            <a:ext cx="3720095" cy="24011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D29D68-2EAF-40C3-B830-ADD5E39C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351" y="3393631"/>
            <a:ext cx="5775649" cy="338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4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Cálculo de distâncias em elipsoides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pt-BR" dirty="0"/>
              <a:t>O caminho mais curto entre dois pontos em uma superfície é a geodésica, portanto a menor distância entre dois pontos será o comprimento da geodésica</a:t>
            </a:r>
          </a:p>
          <a:p>
            <a:pPr lvl="0"/>
            <a:r>
              <a:rPr lang="pt-BR" dirty="0"/>
              <a:t>Existem alternativas para se determinar essas distâncias em esferoides, uma delas é a biblioteca </a:t>
            </a:r>
            <a:r>
              <a:rPr lang="pt-BR" dirty="0" err="1"/>
              <a:t>GeographicLib</a:t>
            </a:r>
            <a:r>
              <a:rPr lang="pt-BR" dirty="0"/>
              <a:t> desenvolvida em C++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9149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Cálculo de distâncias em elipsoides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 biblioteca </a:t>
            </a:r>
            <a:r>
              <a:rPr lang="pt-BR" dirty="0" err="1"/>
              <a:t>GeographicLib</a:t>
            </a:r>
            <a:r>
              <a:rPr lang="pt-BR" dirty="0"/>
              <a:t> possui uma implementação em Python, sendo esta utilizada no presente trabalho como referência</a:t>
            </a:r>
          </a:p>
          <a:p>
            <a:pPr lvl="0"/>
            <a:r>
              <a:rPr lang="pt-BR" dirty="0"/>
              <a:t>O cálculo de distância a partir de geodésicas em elipsoides se mostrou bastante demorado, o que levou à proposição de um método alternativo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76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613822" y="1261198"/>
            <a:ext cx="3094800" cy="463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 </a:t>
            </a:r>
            <a:r>
              <a:rPr lang="pt-BR" sz="2400" dirty="0"/>
              <a:t>problema</a:t>
            </a: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613822" y="1898835"/>
            <a:ext cx="3094800" cy="21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L</a:t>
            </a:r>
            <a:r>
              <a:rPr lang="en-US" sz="1800" dirty="0" err="1"/>
              <a:t>ocalizar</a:t>
            </a:r>
            <a:r>
              <a:rPr lang="en-US" sz="1800" dirty="0"/>
              <a:t> </a:t>
            </a:r>
            <a:r>
              <a:rPr lang="en-US" sz="1800" dirty="0" err="1"/>
              <a:t>defeitos</a:t>
            </a:r>
            <a:r>
              <a:rPr lang="en-US" sz="1800" dirty="0"/>
              <a:t> com </a:t>
            </a:r>
            <a:r>
              <a:rPr lang="en-US" sz="1800" dirty="0" err="1"/>
              <a:t>precisão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todo</a:t>
            </a:r>
            <a:r>
              <a:rPr lang="en-US" sz="1800" dirty="0"/>
              <a:t> o </a:t>
            </a:r>
            <a:r>
              <a:rPr lang="en-US" sz="1800" dirty="0" err="1"/>
              <a:t>vaso</a:t>
            </a:r>
            <a:endParaRPr sz="18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92F78-CD97-4BB4-A2EB-959C8F23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622" y="1086927"/>
            <a:ext cx="5435378" cy="569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04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7ECEFD"/>
                </a:solidFill>
              </a:rPr>
              <a:t>3.</a:t>
            </a:r>
            <a:endParaRPr sz="7200" dirty="0">
              <a:solidFill>
                <a:srgbClr val="7ECEF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546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Método</a:t>
            </a:r>
            <a:r>
              <a:rPr lang="en-US" dirty="0"/>
              <a:t> de </a:t>
            </a:r>
            <a:r>
              <a:rPr lang="en-US" dirty="0" err="1"/>
              <a:t>seccionamento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Evolução</a:t>
            </a:r>
            <a:r>
              <a:rPr lang="en-US" dirty="0"/>
              <a:t> </a:t>
            </a:r>
            <a:r>
              <a:rPr lang="en-US" dirty="0" err="1"/>
              <a:t>diferencial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556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55161" y="424559"/>
            <a:ext cx="3094800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O método de seccionamento</a:t>
            </a:r>
            <a:endParaRPr sz="2400" dirty="0"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455161" y="1579144"/>
            <a:ext cx="3094800" cy="21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O método de seccionamento é uma alternativa para o cálculo de distâncias em esferoides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A ideia principal deste é método consiste em assumir a geodésica como sendo um arco de elipse que une os pontos</a:t>
            </a:r>
            <a:endParaRPr sz="18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CDF1537-B54A-454B-910B-BA57D0EE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961" y="89077"/>
            <a:ext cx="2771192" cy="241996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898B5E9-BEE1-4E11-A90F-7AD935ED9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1" b="2283"/>
          <a:stretch/>
        </p:blipFill>
        <p:spPr>
          <a:xfrm>
            <a:off x="2922587" y="4348960"/>
            <a:ext cx="6219825" cy="241996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C635DE9-D94C-417F-9490-D4155843BD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" b="1747"/>
          <a:stretch/>
        </p:blipFill>
        <p:spPr>
          <a:xfrm>
            <a:off x="5595629" y="1963344"/>
            <a:ext cx="3548371" cy="24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2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893625" y="1765139"/>
            <a:ext cx="3136800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/>
              <a:t>Regressão da posição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93625" y="363057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Aproximações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5113577" y="1768342"/>
            <a:ext cx="3136800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Regressão</a:t>
            </a:r>
            <a:r>
              <a:rPr lang="en" b="1" dirty="0"/>
              <a:t> da dist</a:t>
            </a:r>
            <a:r>
              <a:rPr lang="pt-BR" b="1" dirty="0"/>
              <a:t>â</a:t>
            </a:r>
            <a:r>
              <a:rPr lang="en" b="1" dirty="0"/>
              <a:t>ncia</a:t>
            </a:r>
            <a:endParaRPr b="1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0909B53-96F6-48B9-A4F1-56AE9FBE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5" y="2372810"/>
            <a:ext cx="3456451" cy="25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A68A31B-B4B5-4C6B-9116-B1FB6C74D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92" y="5391138"/>
            <a:ext cx="3850715" cy="90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A047F2-816B-4F1B-B23C-EFFEA1431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399" y="2372810"/>
            <a:ext cx="3493637" cy="252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9733CB-19E3-4DE1-ACD4-D37B77571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399" y="5391138"/>
            <a:ext cx="3670714" cy="90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Determinando a localização da fonte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pt-BR" dirty="0"/>
              <a:t>O problema de localização pode ser transformado em um problema de localização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pt-BR" dirty="0"/>
              <a:t>Nessa situação, busca se determinar a posição da fonte que proporcione o conjunto de tempos de chegada mais próximo possível do observado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424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D2109-1E5F-4B14-AD5C-3496100E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Determinando a localização da fonte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165C15-F74C-46C6-9B3E-D48AD1101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Portanto é preciso definir uma métrica para se dizer quão próximos estão dois conjuntos de tempo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96FE28-851F-4078-A722-64A23EECB4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316A64-B265-4271-9CE2-825F71DD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37" y="4802821"/>
            <a:ext cx="1114425" cy="1133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7AF866F-B63B-4694-8461-E042D852A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652" y="4607558"/>
            <a:ext cx="2286000" cy="1524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0881F43-A320-4F7C-8D6A-D1B2C6229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125" y="4398008"/>
            <a:ext cx="1790700" cy="1619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6BC9D55-8A18-43BE-BB91-C98130BA9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480" y="4721858"/>
            <a:ext cx="1866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53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AF07A-6B10-4AE5-9E1F-57AF06E2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Determinando a localização da fonte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B4743D-55EC-48E4-ADDB-8717944C4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diferenças de tempo são então ponderadas para se priorizar os pontos mais próximos da fonte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4F80E2-58AB-45E0-81F8-951C6FC7C5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ACE8CE-92B5-4D3E-B9FC-27F5BB4F5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635" y="4635816"/>
            <a:ext cx="2333625" cy="10001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C8222BE-0BE6-423B-8463-4F8BF93C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4326254"/>
            <a:ext cx="22860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28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diferencial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C2923D-0755-4396-8793-534C34E51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086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7ECEFD"/>
                </a:solidFill>
              </a:rPr>
              <a:t>3.</a:t>
            </a:r>
            <a:endParaRPr sz="7200" dirty="0">
              <a:solidFill>
                <a:srgbClr val="7ECEF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Validação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546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Validação</a:t>
            </a:r>
            <a:r>
              <a:rPr lang="en-US" dirty="0"/>
              <a:t> </a:t>
            </a:r>
            <a:r>
              <a:rPr lang="en-US" dirty="0" err="1"/>
              <a:t>numérica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Validação</a:t>
            </a:r>
            <a:r>
              <a:rPr lang="en-US" dirty="0"/>
              <a:t> experimental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6553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E597F1D-7EA8-4DBE-94EB-9C0CC1059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3"/>
          <a:stretch/>
        </p:blipFill>
        <p:spPr>
          <a:xfrm>
            <a:off x="3310201" y="1157471"/>
            <a:ext cx="6192614" cy="55906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1322656"/>
          </a:xfrm>
        </p:spPr>
        <p:txBody>
          <a:bodyPr/>
          <a:lstStyle/>
          <a:p>
            <a:r>
              <a:rPr lang="pt-BR" dirty="0"/>
              <a:t>Validação numérica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0E481469-C3FA-4149-B998-A066933D2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700" y="1597306"/>
            <a:ext cx="3136800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pt-BR" sz="2000" b="1" dirty="0"/>
              <a:t>Distribuição uniforme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EA76BC2F-81CA-47F1-B650-7A97FD3BF617}"/>
              </a:ext>
            </a:extLst>
          </p:cNvPr>
          <p:cNvSpPr txBox="1">
            <a:spLocks/>
          </p:cNvSpPr>
          <p:nvPr/>
        </p:nvSpPr>
        <p:spPr>
          <a:xfrm>
            <a:off x="581025" y="2644812"/>
            <a:ext cx="3041851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sz="1800" dirty="0"/>
              <a:t>25 pontos distribuídos pela estrutura</a:t>
            </a:r>
          </a:p>
          <a:p>
            <a:r>
              <a:rPr lang="pt-BR" sz="1800" dirty="0"/>
              <a:t>Comparação entre os métodos planificado e seccionamento</a:t>
            </a:r>
          </a:p>
          <a:p>
            <a:r>
              <a:rPr lang="pt-BR" sz="1800" dirty="0" err="1"/>
              <a:t>Geographiclib</a:t>
            </a:r>
            <a:r>
              <a:rPr lang="pt-BR" sz="1800" dirty="0"/>
              <a:t> usado para cálculo das distâncias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501279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EC927C3-A0CC-42A8-874D-8DD156F8B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0"/>
          <a:stretch/>
        </p:blipFill>
        <p:spPr>
          <a:xfrm>
            <a:off x="3415702" y="1216922"/>
            <a:ext cx="6136187" cy="55651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1322656"/>
          </a:xfrm>
        </p:spPr>
        <p:txBody>
          <a:bodyPr/>
          <a:lstStyle/>
          <a:p>
            <a:r>
              <a:rPr lang="pt-BR" dirty="0"/>
              <a:t>Validação numérica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0E481469-C3FA-4149-B998-A066933D2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700" y="1597306"/>
            <a:ext cx="3136800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pt-BR" sz="2000" b="1" dirty="0"/>
              <a:t>Distribuição na interface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EA76BC2F-81CA-47F1-B650-7A97FD3BF617}"/>
              </a:ext>
            </a:extLst>
          </p:cNvPr>
          <p:cNvSpPr txBox="1">
            <a:spLocks/>
          </p:cNvSpPr>
          <p:nvPr/>
        </p:nvSpPr>
        <p:spPr>
          <a:xfrm>
            <a:off x="581025" y="2644812"/>
            <a:ext cx="3041851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sz="1800" dirty="0"/>
              <a:t>25 pontos distribuídos na interface entre tampo e corpo cilíndrico</a:t>
            </a:r>
          </a:p>
          <a:p>
            <a:r>
              <a:rPr lang="pt-BR" sz="1800" dirty="0"/>
              <a:t>Comparação entre os métodos planificado e seccionamento</a:t>
            </a:r>
          </a:p>
          <a:p>
            <a:r>
              <a:rPr lang="pt-BR" sz="1800" dirty="0" err="1"/>
              <a:t>Geographiclib</a:t>
            </a:r>
            <a:r>
              <a:rPr lang="pt-BR" sz="1800" dirty="0"/>
              <a:t> usado para cálculo das distâncias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90361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916025" y="587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7ECEFD"/>
                </a:solidFill>
              </a:rPr>
              <a:t>Agenda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916025" y="213362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Introdução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EA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Modelo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Validação</a:t>
            </a:r>
            <a:endParaRPr sz="2400" dirty="0"/>
          </a:p>
        </p:txBody>
      </p:sp>
      <p:pic>
        <p:nvPicPr>
          <p:cNvPr id="105" name="Google Shape;105;p14" descr="cat_bn.jpg"/>
          <p:cNvPicPr preferRelativeResize="0"/>
          <p:nvPr/>
        </p:nvPicPr>
        <p:blipFill rotWithShape="1">
          <a:blip r:embed="rId3">
            <a:alphaModFix/>
          </a:blip>
          <a:srcRect l="41832" r="32044" b="1419"/>
          <a:stretch/>
        </p:blipFill>
        <p:spPr>
          <a:xfrm>
            <a:off x="7352500" y="0"/>
            <a:ext cx="1791500" cy="67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CD55F99-1FC6-4696-B1C7-CF8A80C1B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01"/>
          <a:stretch/>
        </p:blipFill>
        <p:spPr>
          <a:xfrm>
            <a:off x="3435062" y="1154638"/>
            <a:ext cx="6136187" cy="55381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1322656"/>
          </a:xfrm>
        </p:spPr>
        <p:txBody>
          <a:bodyPr/>
          <a:lstStyle/>
          <a:p>
            <a:r>
              <a:rPr lang="pt-BR" dirty="0"/>
              <a:t>Validação numérica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0E481469-C3FA-4149-B998-A066933D2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700" y="1597306"/>
            <a:ext cx="3136800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pt-BR" sz="2000" b="1" dirty="0"/>
              <a:t>Distribuição vertical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EA76BC2F-81CA-47F1-B650-7A97FD3BF617}"/>
              </a:ext>
            </a:extLst>
          </p:cNvPr>
          <p:cNvSpPr txBox="1">
            <a:spLocks/>
          </p:cNvSpPr>
          <p:nvPr/>
        </p:nvSpPr>
        <p:spPr>
          <a:xfrm>
            <a:off x="581025" y="2644812"/>
            <a:ext cx="3041851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sz="1800" dirty="0"/>
              <a:t>25 pontos distribuídos entre o meio do corpo cilíndrico e o vértice do tampo</a:t>
            </a:r>
          </a:p>
          <a:p>
            <a:r>
              <a:rPr lang="pt-BR" sz="1800" dirty="0"/>
              <a:t>Comparação entre os métodos planificado e seccionamento</a:t>
            </a:r>
          </a:p>
          <a:p>
            <a:r>
              <a:rPr lang="pt-BR" sz="1800" dirty="0" err="1"/>
              <a:t>Geographiclib</a:t>
            </a:r>
            <a:r>
              <a:rPr lang="pt-BR" sz="1800" dirty="0"/>
              <a:t> usado para cálculo das distâncias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05958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F497FB8-53F4-48E3-97C7-4B31DBCF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62" y="1658073"/>
            <a:ext cx="6903075" cy="50910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1322656"/>
          </a:xfrm>
        </p:spPr>
        <p:txBody>
          <a:bodyPr/>
          <a:lstStyle/>
          <a:p>
            <a:r>
              <a:rPr lang="pt-BR" dirty="0"/>
              <a:t>Validação numérica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0E481469-C3FA-4149-B998-A066933D2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700" y="1597306"/>
            <a:ext cx="3136800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pt-BR" sz="2000" b="1" dirty="0"/>
              <a:t>Distribuição vertical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19200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1322656"/>
          </a:xfrm>
        </p:spPr>
        <p:txBody>
          <a:bodyPr/>
          <a:lstStyle/>
          <a:p>
            <a:r>
              <a:rPr lang="pt-BR" dirty="0"/>
              <a:t>Validação</a:t>
            </a:r>
            <a:br>
              <a:rPr lang="pt-BR" dirty="0"/>
            </a:br>
            <a:r>
              <a:rPr lang="pt-BR" dirty="0"/>
              <a:t>experimental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0E481469-C3FA-4149-B998-A066933D2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700" y="1597306"/>
            <a:ext cx="3136800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pt-BR" sz="2000" b="1" dirty="0"/>
              <a:t>Materiais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EA76BC2F-81CA-47F1-B650-7A97FD3BF617}"/>
              </a:ext>
            </a:extLst>
          </p:cNvPr>
          <p:cNvSpPr txBox="1">
            <a:spLocks/>
          </p:cNvSpPr>
          <p:nvPr/>
        </p:nvSpPr>
        <p:spPr>
          <a:xfrm>
            <a:off x="581025" y="2644812"/>
            <a:ext cx="34440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sz="1800" dirty="0"/>
              <a:t>Vaso de pressão usado como acumulador de ar comprimido</a:t>
            </a:r>
          </a:p>
          <a:p>
            <a:r>
              <a:rPr lang="pt-BR" sz="1800" dirty="0"/>
              <a:t>10 sensores R15I AST do fabricante PAC, com frequência de ressonância de 150 kHz</a:t>
            </a:r>
          </a:p>
          <a:p>
            <a:r>
              <a:rPr lang="pt-BR" sz="1800" dirty="0"/>
              <a:t>Sistema de aquisição de dados </a:t>
            </a:r>
            <a:r>
              <a:rPr lang="pt-BR" sz="1800" dirty="0" err="1"/>
              <a:t>DiSP</a:t>
            </a:r>
            <a:r>
              <a:rPr lang="pt-BR" sz="1800" dirty="0"/>
              <a:t>, também do fabricante PAC, com 24 canais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1CFB30-3E7E-42D3-BADB-9CD5F74986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9768"/>
          <a:stretch/>
        </p:blipFill>
        <p:spPr>
          <a:xfrm>
            <a:off x="6970928" y="-3090"/>
            <a:ext cx="2173072" cy="68610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47AEC8C-5265-4E30-B4BA-4FC65C7BC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990" y="2601159"/>
            <a:ext cx="2939973" cy="220498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3741315-49ED-467D-A28D-13913CE495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545" t="21944" r="5509" b="53372"/>
          <a:stretch/>
        </p:blipFill>
        <p:spPr>
          <a:xfrm rot="10800000">
            <a:off x="4027989" y="-4"/>
            <a:ext cx="2942937" cy="260115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07D2E6A-9A3F-4D6B-AD4F-AA95BAD8F3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9" t="13502" r="22531" b="14937"/>
          <a:stretch/>
        </p:blipFill>
        <p:spPr>
          <a:xfrm>
            <a:off x="4027991" y="4767873"/>
            <a:ext cx="2942936" cy="20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7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914E1A5-6D23-44A7-AF06-439192A59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38"/>
          <a:stretch/>
        </p:blipFill>
        <p:spPr>
          <a:xfrm>
            <a:off x="3171016" y="850921"/>
            <a:ext cx="6462601" cy="58674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196554"/>
            <a:ext cx="6462600" cy="1322656"/>
          </a:xfrm>
        </p:spPr>
        <p:txBody>
          <a:bodyPr/>
          <a:lstStyle/>
          <a:p>
            <a:r>
              <a:rPr lang="pt-BR" dirty="0"/>
              <a:t>Validação experimental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0E481469-C3FA-4149-B998-A066933D2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700" y="1597306"/>
            <a:ext cx="3136800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pt-BR" sz="2000" b="1" dirty="0"/>
              <a:t>Auto teste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EA76BC2F-81CA-47F1-B650-7A97FD3BF617}"/>
              </a:ext>
            </a:extLst>
          </p:cNvPr>
          <p:cNvSpPr txBox="1">
            <a:spLocks/>
          </p:cNvSpPr>
          <p:nvPr/>
        </p:nvSpPr>
        <p:spPr>
          <a:xfrm>
            <a:off x="581025" y="2644812"/>
            <a:ext cx="2937679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sz="1800" dirty="0"/>
              <a:t>Sinal gerado pela funcionalidade de auto teste dos sensores</a:t>
            </a:r>
          </a:p>
          <a:p>
            <a:r>
              <a:rPr lang="pt-BR" sz="1800" dirty="0"/>
              <a:t>10 fontes simuladas</a:t>
            </a:r>
          </a:p>
          <a:p>
            <a:pPr marL="38100" indent="0"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025262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196554"/>
            <a:ext cx="6462600" cy="1322656"/>
          </a:xfrm>
        </p:spPr>
        <p:txBody>
          <a:bodyPr/>
          <a:lstStyle/>
          <a:p>
            <a:r>
              <a:rPr lang="pt-BR" dirty="0"/>
              <a:t>Validação experimental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0E481469-C3FA-4149-B998-A066933D2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700" y="1597306"/>
            <a:ext cx="3136800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pt-BR" sz="2000" b="1" dirty="0"/>
              <a:t>Auto teste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67F97A-68EE-492B-A798-9C7ECD543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"/>
          <a:stretch/>
        </p:blipFill>
        <p:spPr>
          <a:xfrm>
            <a:off x="272005" y="2466647"/>
            <a:ext cx="8599990" cy="368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8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9236AA-07FA-4BFC-ADEB-CF5EA549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17" y="1487881"/>
            <a:ext cx="2894184" cy="27612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196554"/>
            <a:ext cx="6462600" cy="1322656"/>
          </a:xfrm>
        </p:spPr>
        <p:txBody>
          <a:bodyPr/>
          <a:lstStyle/>
          <a:p>
            <a:r>
              <a:rPr lang="pt-BR" dirty="0"/>
              <a:t>Validação experimental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0E481469-C3FA-4149-B998-A066933D2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700" y="1597306"/>
            <a:ext cx="3136800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pt-BR" sz="2000" b="1" dirty="0"/>
              <a:t>Quebra de grafite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EA76BC2F-81CA-47F1-B650-7A97FD3BF617}"/>
              </a:ext>
            </a:extLst>
          </p:cNvPr>
          <p:cNvSpPr txBox="1">
            <a:spLocks/>
          </p:cNvSpPr>
          <p:nvPr/>
        </p:nvSpPr>
        <p:spPr>
          <a:xfrm>
            <a:off x="581025" y="2644812"/>
            <a:ext cx="2937679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sz="1800" dirty="0"/>
              <a:t>Sinal gerado pela quebra de minas de grafite</a:t>
            </a:r>
          </a:p>
          <a:p>
            <a:r>
              <a:rPr lang="pt-BR" sz="1800" dirty="0"/>
              <a:t>3 linhas de quebras</a:t>
            </a:r>
          </a:p>
          <a:p>
            <a:r>
              <a:rPr lang="pt-BR" sz="1800" dirty="0"/>
              <a:t>10 pontos por linha</a:t>
            </a:r>
          </a:p>
          <a:p>
            <a:r>
              <a:rPr lang="pt-BR" sz="1800" dirty="0"/>
              <a:t>5 quebras por posição</a:t>
            </a:r>
          </a:p>
          <a:p>
            <a:pPr marL="38100" indent="0">
              <a:buNone/>
            </a:pPr>
            <a:endParaRPr lang="pt-BR" sz="1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48A826-F891-4639-B89B-C51873AA1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278" y="3989490"/>
            <a:ext cx="2894184" cy="276125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1FCFECF-7ACB-4E29-9911-C6B7E722A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817" y="3958162"/>
            <a:ext cx="2894183" cy="27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2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196554"/>
            <a:ext cx="6462600" cy="1322656"/>
          </a:xfrm>
        </p:spPr>
        <p:txBody>
          <a:bodyPr/>
          <a:lstStyle/>
          <a:p>
            <a:r>
              <a:rPr lang="pt-BR" dirty="0"/>
              <a:t>Validação experimental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0E481469-C3FA-4149-B998-A066933D2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699" y="1597306"/>
            <a:ext cx="3789963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pt-BR" sz="2000" b="1" dirty="0"/>
              <a:t>Quebra de grafite: Linha 1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234B01-DF25-482A-B0EC-3A1FBB4E9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3213"/>
            <a:ext cx="4683663" cy="44685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B06EEFA-3748-4B51-99EA-043778BA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37" y="2253213"/>
            <a:ext cx="4683663" cy="44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08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196554"/>
            <a:ext cx="6462600" cy="1322656"/>
          </a:xfrm>
        </p:spPr>
        <p:txBody>
          <a:bodyPr/>
          <a:lstStyle/>
          <a:p>
            <a:r>
              <a:rPr lang="pt-BR" dirty="0"/>
              <a:t>Validação experimental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0E481469-C3FA-4149-B998-A066933D2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699" y="1597306"/>
            <a:ext cx="3789963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pt-BR" sz="2000" b="1" dirty="0"/>
              <a:t>Quebra de grafite: Linha 2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72F03F-6362-4E0A-B337-B9D9D6AA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336" y="2204977"/>
            <a:ext cx="4683664" cy="446854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86D44D8-E231-4A38-AD47-725178CF7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4978"/>
            <a:ext cx="4683663" cy="44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42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5B16A-FC73-4DD7-A1F1-4BF0174B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196554"/>
            <a:ext cx="6462600" cy="1322656"/>
          </a:xfrm>
        </p:spPr>
        <p:txBody>
          <a:bodyPr/>
          <a:lstStyle/>
          <a:p>
            <a:r>
              <a:rPr lang="pt-BR" dirty="0"/>
              <a:t>Validação experimental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FCB333-6E73-4A3E-862F-70D50910C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sp>
        <p:nvSpPr>
          <p:cNvPr id="11" name="Google Shape;144;p19">
            <a:extLst>
              <a:ext uri="{FF2B5EF4-FFF2-40B4-BE49-F238E27FC236}">
                <a16:creationId xmlns:a16="http://schemas.microsoft.com/office/drawing/2014/main" id="{0E481469-C3FA-4149-B998-A066933D2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3699" y="1597306"/>
            <a:ext cx="3789963" cy="607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800"/>
              <a:buNone/>
            </a:pPr>
            <a:r>
              <a:rPr lang="pt-BR" sz="2000" b="1" dirty="0"/>
              <a:t>Quebra de grafite: Linha 3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F743982-FA45-4678-99A3-E6881C46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337" y="2283073"/>
            <a:ext cx="4683663" cy="446854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FE49585-D73B-44FA-B023-8F1D33FC7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83072"/>
            <a:ext cx="4683663" cy="44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1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7ECEFD"/>
                </a:solidFill>
              </a:rPr>
              <a:t>3.</a:t>
            </a:r>
            <a:endParaRPr sz="7200" dirty="0">
              <a:solidFill>
                <a:srgbClr val="7ECEF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Conclusões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546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528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7ECEFD"/>
                </a:solidFill>
              </a:rPr>
              <a:t>1.</a:t>
            </a:r>
            <a:endParaRPr sz="7200" dirty="0">
              <a:solidFill>
                <a:srgbClr val="7ECEF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INTRODUÇÃO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546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Vasos</a:t>
            </a:r>
            <a:r>
              <a:rPr lang="en-US" dirty="0"/>
              <a:t> de </a:t>
            </a:r>
            <a:r>
              <a:rPr lang="en-US" dirty="0" err="1"/>
              <a:t>pressão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Emissão</a:t>
            </a:r>
            <a:r>
              <a:rPr lang="en-US" dirty="0"/>
              <a:t> </a:t>
            </a:r>
            <a:r>
              <a:rPr lang="en-US" dirty="0" err="1"/>
              <a:t>Acústica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Localização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893700" y="5794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Sugestões para trabalhos futuros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893700" y="2133600"/>
            <a:ext cx="23712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/>
              <a:t>Otimização do tempo de execução do código</a:t>
            </a:r>
            <a:endParaRPr b="1" dirty="0"/>
          </a:p>
          <a:p>
            <a:pPr marL="0" lvl="0" indent="0">
              <a:buNone/>
            </a:pPr>
            <a:r>
              <a:rPr lang="pt-BR" dirty="0"/>
              <a:t>Possibilitando a aplicação do método de localização em tempo real. Uma alternativa é a seleção do algoritmo de localização com base em uma análise prévia dos tempos. </a:t>
            </a:r>
            <a:endParaRPr dirty="0"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386401" y="2133600"/>
            <a:ext cx="23712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/>
              <a:t>Simplificações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colour of the clear sky and the deep sea. It is located between violet and green on the optical spectrum.</a:t>
            </a:r>
            <a:endParaRPr dirty="0"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3"/>
          </p:nvPr>
        </p:nvSpPr>
        <p:spPr>
          <a:xfrm>
            <a:off x="5879102" y="2133600"/>
            <a:ext cx="23712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2953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rgbClr val="7ECEFD"/>
                </a:solidFill>
              </a:rPr>
              <a:t>Obrigado</a:t>
            </a:r>
            <a:r>
              <a:rPr lang="en" sz="6000" dirty="0">
                <a:solidFill>
                  <a:srgbClr val="7ECEFD"/>
                </a:solidFill>
              </a:rPr>
              <a:t>!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800" b="1" dirty="0">
                <a:solidFill>
                  <a:srgbClr val="FFFFFF"/>
                </a:solidFill>
              </a:rPr>
              <a:t>Perguntas</a:t>
            </a:r>
            <a:r>
              <a:rPr lang="en" sz="4800" b="1" dirty="0">
                <a:solidFill>
                  <a:srgbClr val="FFFFFF"/>
                </a:solidFill>
              </a:rPr>
              <a:t>?</a:t>
            </a:r>
            <a:endParaRPr sz="4800" b="1" dirty="0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916025" y="3678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</a:rPr>
              <a:t>Jéssica </a:t>
            </a:r>
            <a:r>
              <a:rPr lang="pt-BR" sz="2400" dirty="0" err="1">
                <a:solidFill>
                  <a:srgbClr val="FFFFFF"/>
                </a:solidFill>
              </a:rPr>
              <a:t>Meneguel</a:t>
            </a:r>
            <a:r>
              <a:rPr lang="pt-BR" sz="2400" dirty="0">
                <a:solidFill>
                  <a:srgbClr val="FFFFFF"/>
                </a:solidFill>
              </a:rPr>
              <a:t>: </a:t>
            </a:r>
            <a:r>
              <a:rPr lang="pt-BR" sz="2400" dirty="0">
                <a:solidFill>
                  <a:schemeClr val="bg1"/>
                </a:solidFill>
              </a:rPr>
              <a:t>jmmeneguel@gmail.com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</a:rPr>
              <a:t>Leonardo Sirino: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</a:rPr>
              <a:t>leonardosirino@hotmail.com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774315" y="2509176"/>
            <a:ext cx="7595119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/>
              <a:t>Os vasos de pressão são reservatórios, com tipos, dimensões e finalidades diferentes, essenciais para os processos industriais que envolvam a utilização de fluidos ou gases, devendo ser projetados para resistir com segurança a pressões internas diferentes da pressão normal do ambiente, preservando os fluidos e gases em seu interior.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124;p17">
            <a:extLst>
              <a:ext uri="{FF2B5EF4-FFF2-40B4-BE49-F238E27FC236}">
                <a16:creationId xmlns:a16="http://schemas.microsoft.com/office/drawing/2014/main" id="{AD42EF3A-2A9B-47FD-AE4A-ABF2212F1238}"/>
              </a:ext>
            </a:extLst>
          </p:cNvPr>
          <p:cNvSpPr txBox="1">
            <a:spLocks/>
          </p:cNvSpPr>
          <p:nvPr/>
        </p:nvSpPr>
        <p:spPr>
          <a:xfrm>
            <a:off x="774315" y="255989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>
                <a:solidFill>
                  <a:srgbClr val="97ABBC"/>
                </a:solidFill>
                <a:latin typeface="Raleway"/>
                <a:sym typeface="Raleway"/>
              </a:rPr>
              <a:t>Vaso de pressão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Fabricação de vasos de pressão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1AAB1B0-1D7F-470E-AB92-C854B9A77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6" t="7415" r="1354" b="18487"/>
          <a:stretch/>
        </p:blipFill>
        <p:spPr>
          <a:xfrm>
            <a:off x="585884" y="1824771"/>
            <a:ext cx="3743520" cy="39797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595ABC-3694-4CE9-AEC2-391FACCE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637" y="1824771"/>
            <a:ext cx="3986116" cy="39861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Fabricação de vasos de pressão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75502A-A51A-41C9-B44B-96DB43AA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79" y="1675769"/>
            <a:ext cx="4945226" cy="25934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1F61330-E815-42ED-B88F-5F59FC37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000" y="3285335"/>
            <a:ext cx="4700721" cy="289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0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Teste hidrostático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pt-BR" dirty="0"/>
              <a:t>Usado para a alívio de tensões após a fabricação do vaso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▷"/>
            </a:pPr>
            <a:r>
              <a:rPr lang="pt-BR" dirty="0"/>
              <a:t>Também pode expor defeitos não observáveis durante a operação normal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▷"/>
            </a:pPr>
            <a:r>
              <a:rPr lang="pt-BR" dirty="0"/>
              <a:t>Pressão de ensaio geralmente 50% acima da PMTA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928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boat&#10;&#10;Description automatically generated">
            <a:extLst>
              <a:ext uri="{FF2B5EF4-FFF2-40B4-BE49-F238E27FC236}">
                <a16:creationId xmlns:a16="http://schemas.microsoft.com/office/drawing/2014/main" id="{9E95DA96-0204-4E96-B0C1-CAD2E262A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0" name="Google Shape;170;p22"/>
          <p:cNvSpPr/>
          <p:nvPr/>
        </p:nvSpPr>
        <p:spPr>
          <a:xfrm>
            <a:off x="-362" y="299980"/>
            <a:ext cx="73524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924125" y="412093"/>
            <a:ext cx="57960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 que </a:t>
            </a:r>
            <a:r>
              <a:rPr lang="en-US" dirty="0" err="1"/>
              <a:t>monitorar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924125" y="913486"/>
            <a:ext cx="57960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/>
              <a:t>A falha em um vaso de pressão pode acarretar consequências catastróficas</a:t>
            </a:r>
          </a:p>
        </p:txBody>
      </p:sp>
      <p:sp>
        <p:nvSpPr>
          <p:cNvPr id="173" name="Google Shape;173;p22"/>
          <p:cNvSpPr/>
          <p:nvPr/>
        </p:nvSpPr>
        <p:spPr>
          <a:xfrm>
            <a:off x="3675952" y="1940080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5514495" y="1940080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0" y="1940080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838038" y="1940080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891</Words>
  <Application>Microsoft Office PowerPoint</Application>
  <PresentationFormat>Apresentação na tela (4:3)</PresentationFormat>
  <Paragraphs>168</Paragraphs>
  <Slides>41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Lato</vt:lpstr>
      <vt:lpstr>Arial</vt:lpstr>
      <vt:lpstr>Raleway</vt:lpstr>
      <vt:lpstr>Antonio template</vt:lpstr>
      <vt:lpstr>LOCALIZAÇÃO DE FONTES ACÚSTICAS EM CORPOS CILÍNDRICOS DE EXTREMIDADES ELIPSOIDAIS</vt:lpstr>
      <vt:lpstr>O problema</vt:lpstr>
      <vt:lpstr>Agenda</vt:lpstr>
      <vt:lpstr>1. INTRODUÇÃO</vt:lpstr>
      <vt:lpstr>Apresentação do PowerPoint</vt:lpstr>
      <vt:lpstr>Fabricação de vasos de pressão</vt:lpstr>
      <vt:lpstr>Fabricação de vasos de pressão</vt:lpstr>
      <vt:lpstr>Teste hidrostático</vt:lpstr>
      <vt:lpstr>Por que monitorar?</vt:lpstr>
      <vt:lpstr>Apresentação do PowerPoint</vt:lpstr>
      <vt:lpstr>Fluxograma do sinal de EA</vt:lpstr>
      <vt:lpstr>Parâmetros do Hit</vt:lpstr>
      <vt:lpstr>Localização de eventos de EA</vt:lpstr>
      <vt:lpstr>Para mais que 3 sensores</vt:lpstr>
      <vt:lpstr>2. Distâncias em vasos de pressão</vt:lpstr>
      <vt:lpstr>Localização em vasos de pressão</vt:lpstr>
      <vt:lpstr>Geodésicas em elipsoides</vt:lpstr>
      <vt:lpstr>Cálculo de distâncias em elipsoides</vt:lpstr>
      <vt:lpstr>Cálculo de distâncias em elipsoides</vt:lpstr>
      <vt:lpstr>3. O Método Proposto</vt:lpstr>
      <vt:lpstr>O método de seccionamento</vt:lpstr>
      <vt:lpstr>Aproximações</vt:lpstr>
      <vt:lpstr>Determinando a localização da fonte</vt:lpstr>
      <vt:lpstr>Determinando a localização da fonte</vt:lpstr>
      <vt:lpstr>Determinando a localização da fonte</vt:lpstr>
      <vt:lpstr>Evolução diferencial</vt:lpstr>
      <vt:lpstr>3. Validação</vt:lpstr>
      <vt:lpstr>Validação numérica</vt:lpstr>
      <vt:lpstr>Validação numérica</vt:lpstr>
      <vt:lpstr>Validação numérica</vt:lpstr>
      <vt:lpstr>Validação numérica</vt:lpstr>
      <vt:lpstr>Validação experimental</vt:lpstr>
      <vt:lpstr>Validação experimental</vt:lpstr>
      <vt:lpstr>Validação experimental</vt:lpstr>
      <vt:lpstr>Validação experimental</vt:lpstr>
      <vt:lpstr>Validação experimental</vt:lpstr>
      <vt:lpstr>Validação experimental</vt:lpstr>
      <vt:lpstr>Validação experimental</vt:lpstr>
      <vt:lpstr>3. Conclusões</vt:lpstr>
      <vt:lpstr>Sugestões para trabalhos futuros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Jessica</dc:creator>
  <cp:lastModifiedBy> </cp:lastModifiedBy>
  <cp:revision>44</cp:revision>
  <dcterms:modified xsi:type="dcterms:W3CDTF">2018-12-16T20:00:00Z</dcterms:modified>
</cp:coreProperties>
</file>